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embeddedFontLst>
    <p:embeddedFont>
      <p:font typeface="Garamond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Garamond-regular.fntdata"/><Relationship Id="rId21" Type="http://schemas.openxmlformats.org/officeDocument/2006/relationships/slide" Target="slides/slide17.xml"/><Relationship Id="rId24" Type="http://schemas.openxmlformats.org/officeDocument/2006/relationships/font" Target="fonts/Garamond-italic.fntdata"/><Relationship Id="rId23" Type="http://schemas.openxmlformats.org/officeDocument/2006/relationships/font" Target="fonts/Garamon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Garamond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4" name="Google Shape;12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2" name="Google Shape;24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5" name="Google Shape;13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 10">
  <p:cSld name="Bố cục tùy chỉnh 10">
    <p:bg>
      <p:bgPr>
        <a:solidFill>
          <a:srgbClr val="FFFFFF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type="title"/>
          </p:nvPr>
        </p:nvSpPr>
        <p:spPr>
          <a:xfrm>
            <a:off x="415600" y="410433"/>
            <a:ext cx="6372300" cy="189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>
                <a:solidFill>
                  <a:srgbClr val="31313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rgbClr val="31313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rgbClr val="31313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rgbClr val="31313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rgbClr val="31313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rgbClr val="31313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rgbClr val="31313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rgbClr val="31313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rgbClr val="31313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423300" y="2410833"/>
            <a:ext cx="6372300" cy="3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6195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100"/>
              <a:buChar char="•"/>
              <a:defRPr sz="2100">
                <a:solidFill>
                  <a:schemeClr val="dk2"/>
                </a:solidFill>
              </a:defRPr>
            </a:lvl1pPr>
            <a:lvl2pPr indent="-374650" lvl="1" marL="914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300"/>
              <a:buChar char="•"/>
              <a:defRPr sz="1900">
                <a:solidFill>
                  <a:schemeClr val="dk2"/>
                </a:solidFill>
              </a:defRPr>
            </a:lvl2pPr>
            <a:lvl3pPr indent="-360044" lvl="2" marL="1371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070"/>
              <a:buChar char="•"/>
              <a:defRPr sz="1900">
                <a:solidFill>
                  <a:schemeClr val="dk2"/>
                </a:solidFill>
              </a:defRPr>
            </a:lvl3pPr>
            <a:lvl4pPr indent="-345439" lvl="3" marL="18288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40"/>
              <a:buChar char="•"/>
              <a:defRPr sz="1900">
                <a:solidFill>
                  <a:schemeClr val="dk2"/>
                </a:solidFill>
              </a:defRPr>
            </a:lvl4pPr>
            <a:lvl5pPr indent="-330835" lvl="4" marL="22860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10"/>
              <a:buChar char="•"/>
              <a:defRPr sz="1900">
                <a:solidFill>
                  <a:schemeClr val="dk2"/>
                </a:solidFill>
              </a:defRPr>
            </a:lvl5pPr>
            <a:lvl6pPr indent="-330835" lvl="5" marL="2743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10"/>
              <a:buChar char="•"/>
              <a:defRPr sz="1900">
                <a:solidFill>
                  <a:schemeClr val="dk2"/>
                </a:solidFill>
              </a:defRPr>
            </a:lvl6pPr>
            <a:lvl7pPr indent="-330835" lvl="6" marL="3200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10"/>
              <a:buChar char="•"/>
              <a:defRPr sz="1900">
                <a:solidFill>
                  <a:schemeClr val="dk2"/>
                </a:solidFill>
              </a:defRPr>
            </a:lvl7pPr>
            <a:lvl8pPr indent="-330834" lvl="7" marL="3657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10"/>
              <a:buChar char="•"/>
              <a:defRPr sz="1900">
                <a:solidFill>
                  <a:schemeClr val="dk2"/>
                </a:solidFill>
              </a:defRPr>
            </a:lvl8pPr>
            <a:lvl9pPr indent="-330834" lvl="8" marL="41148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610"/>
              <a:buChar char="•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None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None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None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None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None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None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None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None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None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5" name="Google Shape;75;p15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5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7" name="Google Shape;77;p15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93" name="Google Shape;93;p18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4" name="Google Shape;94;p1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9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 9">
  <p:cSld name="Bố cục tùy chỉnh 9">
    <p:bg>
      <p:bgPr>
        <a:solidFill>
          <a:srgbClr val="37474F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17133" y="1425600"/>
            <a:ext cx="5256900" cy="40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6521567" y="1425600"/>
            <a:ext cx="5256900" cy="400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925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sz="1900">
                <a:solidFill>
                  <a:srgbClr val="FFFFFF"/>
                </a:solidFill>
              </a:defRPr>
            </a:lvl1pPr>
            <a:lvl2pPr indent="-330200" lvl="1" marL="914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>
                <a:solidFill>
                  <a:srgbClr val="FFFFFF"/>
                </a:solidFill>
              </a:defRPr>
            </a:lvl2pPr>
            <a:lvl3pPr indent="-330200" lvl="2" marL="1371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>
                <a:solidFill>
                  <a:srgbClr val="FFFFFF"/>
                </a:solidFill>
              </a:defRPr>
            </a:lvl3pPr>
            <a:lvl4pPr indent="-330200" lvl="3" marL="18288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>
                <a:solidFill>
                  <a:srgbClr val="FFFFFF"/>
                </a:solidFill>
              </a:defRPr>
            </a:lvl4pPr>
            <a:lvl5pPr indent="-330200" lvl="4" marL="22860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>
                <a:solidFill>
                  <a:srgbClr val="FFFFFF"/>
                </a:solidFill>
              </a:defRPr>
            </a:lvl5pPr>
            <a:lvl6pPr indent="-330200" lvl="5" marL="2743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>
                <a:solidFill>
                  <a:srgbClr val="FFFFFF"/>
                </a:solidFill>
              </a:defRPr>
            </a:lvl6pPr>
            <a:lvl7pPr indent="-330200" lvl="6" marL="3200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>
                <a:solidFill>
                  <a:srgbClr val="FFFFFF"/>
                </a:solidFill>
              </a:defRPr>
            </a:lvl7pPr>
            <a:lvl8pPr indent="-330200" lvl="7" marL="3657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sz="1600">
                <a:solidFill>
                  <a:srgbClr val="FFFFFF"/>
                </a:solidFill>
              </a:defRPr>
            </a:lvl8pPr>
            <a:lvl9pPr indent="-330200" lvl="8" marL="41148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FFFFFF"/>
              </a:buClr>
              <a:buSzPts val="1600"/>
              <a:buChar char="•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1pPr>
            <a:lvl2pPr indent="0" lvl="1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2pPr>
            <a:lvl3pPr indent="0" lvl="2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3pPr>
            <a:lvl4pPr indent="0" lvl="3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4pPr>
            <a:lvl5pPr indent="0" lvl="4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5pPr>
            <a:lvl6pPr indent="0" lvl="5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6pPr>
            <a:lvl7pPr indent="0" lvl="6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7pPr>
            <a:lvl8pPr indent="0" lvl="7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8pPr>
            <a:lvl9pPr indent="0" lvl="8" marL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 1">
  <p:cSld name="AUTOLAYOUT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0" y="0"/>
            <a:ext cx="6111300" cy="6858000"/>
          </a:xfrm>
          <a:prstGeom prst="rect">
            <a:avLst/>
          </a:prstGeom>
          <a:solidFill>
            <a:srgbClr val="37474F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type="title"/>
          </p:nvPr>
        </p:nvSpPr>
        <p:spPr>
          <a:xfrm>
            <a:off x="485000" y="739800"/>
            <a:ext cx="5141100" cy="53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6596499" y="739800"/>
            <a:ext cx="5141100" cy="53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1950" lvl="0" marL="457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100"/>
              <a:buChar char="•"/>
              <a:defRPr sz="2100">
                <a:solidFill>
                  <a:schemeClr val="dk2"/>
                </a:solidFill>
              </a:defRPr>
            </a:lvl1pPr>
            <a:lvl2pPr indent="-38100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1900">
                <a:solidFill>
                  <a:schemeClr val="dk2"/>
                </a:solidFill>
              </a:defRPr>
            </a:lvl2pPr>
            <a:lvl3pPr indent="-35560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1900">
                <a:solidFill>
                  <a:schemeClr val="dk2"/>
                </a:solidFill>
              </a:defRPr>
            </a:lvl3pPr>
            <a:lvl4pPr indent="-34290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900">
                <a:solidFill>
                  <a:schemeClr val="dk2"/>
                </a:solidFill>
              </a:defRPr>
            </a:lvl4pPr>
            <a:lvl5pPr indent="-34290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900"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900">
                <a:solidFill>
                  <a:schemeClr val="dk2"/>
                </a:solidFill>
              </a:defRPr>
            </a:lvl6pPr>
            <a:lvl7pPr indent="-34290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900">
                <a:solidFill>
                  <a:schemeClr val="dk2"/>
                </a:solidFill>
              </a:defRPr>
            </a:lvl7pPr>
            <a:lvl8pPr indent="-34290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900">
                <a:solidFill>
                  <a:schemeClr val="dk2"/>
                </a:solidFill>
              </a:defRPr>
            </a:lvl8pPr>
            <a:lvl9pPr indent="-34290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Char char="•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" name="Google Shape;121;p2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 4">
  <p:cSld name="Bố cục tùy chỉnh 4">
    <p:bg>
      <p:bgPr>
        <a:solidFill>
          <a:srgbClr val="FFFFFF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4069450" y="1375867"/>
            <a:ext cx="4052700" cy="185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b="1"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069533" y="3368429"/>
            <a:ext cx="40527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61950" lvl="0" marL="457200" rtl="0" algn="ctr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100"/>
              <a:buChar char="•"/>
              <a:defRPr sz="2100">
                <a:solidFill>
                  <a:srgbClr val="FFFFFF"/>
                </a:solidFill>
              </a:defRPr>
            </a:lvl1pPr>
            <a:lvl2pPr indent="-374650" lvl="1" marL="914400" rtl="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2300"/>
              <a:buChar char="•"/>
              <a:defRPr sz="1900">
                <a:solidFill>
                  <a:srgbClr val="FFFFFF"/>
                </a:solidFill>
              </a:defRPr>
            </a:lvl2pPr>
            <a:lvl3pPr indent="-360044" lvl="2" marL="1371600" rtl="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2070"/>
              <a:buChar char="•"/>
              <a:defRPr sz="1900">
                <a:solidFill>
                  <a:srgbClr val="FFFFFF"/>
                </a:solidFill>
              </a:defRPr>
            </a:lvl3pPr>
            <a:lvl4pPr indent="-345439" lvl="3" marL="1828800" rtl="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840"/>
              <a:buChar char="•"/>
              <a:defRPr sz="1900">
                <a:solidFill>
                  <a:srgbClr val="FFFFFF"/>
                </a:solidFill>
              </a:defRPr>
            </a:lvl4pPr>
            <a:lvl5pPr indent="-330835" lvl="4" marL="2286000" rtl="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10"/>
              <a:buChar char="•"/>
              <a:defRPr sz="1900">
                <a:solidFill>
                  <a:srgbClr val="FFFFFF"/>
                </a:solidFill>
              </a:defRPr>
            </a:lvl5pPr>
            <a:lvl6pPr indent="-330835" lvl="5" marL="2743200" rtl="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10"/>
              <a:buChar char="•"/>
              <a:defRPr sz="1900">
                <a:solidFill>
                  <a:srgbClr val="FFFFFF"/>
                </a:solidFill>
              </a:defRPr>
            </a:lvl6pPr>
            <a:lvl7pPr indent="-330835" lvl="6" marL="3200400" rtl="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10"/>
              <a:buChar char="•"/>
              <a:defRPr sz="1900">
                <a:solidFill>
                  <a:srgbClr val="FFFFFF"/>
                </a:solidFill>
              </a:defRPr>
            </a:lvl7pPr>
            <a:lvl8pPr indent="-330834" lvl="7" marL="3657600" rtl="0" algn="ctr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ts val="1610"/>
              <a:buChar char="•"/>
              <a:defRPr sz="1900">
                <a:solidFill>
                  <a:srgbClr val="FFFFFF"/>
                </a:solidFill>
              </a:defRPr>
            </a:lvl8pPr>
            <a:lvl9pPr indent="-330834" lvl="8" marL="4114800" rtl="0" algn="ctr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FFFFFF"/>
              </a:buClr>
              <a:buSzPts val="1610"/>
              <a:buChar char="•"/>
              <a:defRPr sz="1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 2">
  <p:cSld name="Bố cục tùy chỉnh 2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697667" y="2031633"/>
            <a:ext cx="4637100" cy="185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None/>
              <a:defRPr sz="40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697767" y="4027034"/>
            <a:ext cx="46371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  <a:defRPr sz="2100">
                <a:solidFill>
                  <a:srgbClr val="FFFFFF"/>
                </a:solidFill>
              </a:defRPr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○"/>
              <a:defRPr sz="1900">
                <a:solidFill>
                  <a:srgbClr val="FFFFFF"/>
                </a:solidFill>
              </a:defRPr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■"/>
              <a:defRPr sz="1900">
                <a:solidFill>
                  <a:srgbClr val="FFFFFF"/>
                </a:solidFill>
              </a:defRPr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  <a:defRPr sz="1900">
                <a:solidFill>
                  <a:srgbClr val="FFFFFF"/>
                </a:solidFill>
              </a:defRPr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○"/>
              <a:defRPr sz="1900">
                <a:solidFill>
                  <a:srgbClr val="FFFFFF"/>
                </a:solidFill>
              </a:defRPr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■"/>
              <a:defRPr sz="1900">
                <a:solidFill>
                  <a:srgbClr val="FFFFFF"/>
                </a:solidFill>
              </a:defRPr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  <a:defRPr sz="1900">
                <a:solidFill>
                  <a:srgbClr val="FFFFFF"/>
                </a:solidFill>
              </a:defRPr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○"/>
              <a:defRPr sz="1900">
                <a:solidFill>
                  <a:srgbClr val="FFFFFF"/>
                </a:solidFill>
              </a:defRPr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■"/>
              <a:defRPr sz="1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">
  <p:cSld name="Bố cục tùy chỉnh">
    <p:bg>
      <p:bgPr>
        <a:solidFill>
          <a:srgbClr val="FFFFFF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300"/>
              <a:buFont typeface="Garamond"/>
              <a:buNone/>
              <a:defRPr b="0" i="0" sz="1300" u="none" cap="none" strike="noStrike">
                <a:solidFill>
                  <a:srgbClr val="21212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  <p:sp>
        <p:nvSpPr>
          <p:cNvPr id="31" name="Google Shape;31;p6"/>
          <p:cNvSpPr txBox="1"/>
          <p:nvPr>
            <p:ph type="title"/>
          </p:nvPr>
        </p:nvSpPr>
        <p:spPr>
          <a:xfrm>
            <a:off x="697667" y="2031633"/>
            <a:ext cx="4637100" cy="185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Garamond"/>
              <a:buNone/>
              <a:defRPr sz="40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697767" y="4027034"/>
            <a:ext cx="46371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  <a:defRPr sz="2100">
                <a:solidFill>
                  <a:srgbClr val="FFFFFF"/>
                </a:solidFill>
              </a:defRPr>
            </a:lvl1pPr>
            <a:lvl2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○"/>
              <a:defRPr sz="1900">
                <a:solidFill>
                  <a:srgbClr val="FFFFFF"/>
                </a:solidFill>
              </a:defRPr>
            </a:lvl2pPr>
            <a:lvl3pPr indent="-3492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■"/>
              <a:defRPr sz="1900">
                <a:solidFill>
                  <a:srgbClr val="FFFFFF"/>
                </a:solidFill>
              </a:defRPr>
            </a:lvl3pPr>
            <a:lvl4pPr indent="-3492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  <a:defRPr sz="1900">
                <a:solidFill>
                  <a:srgbClr val="FFFFFF"/>
                </a:solidFill>
              </a:defRPr>
            </a:lvl4pPr>
            <a:lvl5pPr indent="-3492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○"/>
              <a:defRPr sz="1900">
                <a:solidFill>
                  <a:srgbClr val="FFFFFF"/>
                </a:solidFill>
              </a:defRPr>
            </a:lvl5pPr>
            <a:lvl6pPr indent="-3492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■"/>
              <a:defRPr sz="1900">
                <a:solidFill>
                  <a:srgbClr val="FFFFFF"/>
                </a:solidFill>
              </a:defRPr>
            </a:lvl6pPr>
            <a:lvl7pPr indent="-3492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  <a:defRPr sz="1900">
                <a:solidFill>
                  <a:srgbClr val="FFFFFF"/>
                </a:solidFill>
              </a:defRPr>
            </a:lvl7pPr>
            <a:lvl8pPr indent="-3492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○"/>
              <a:defRPr sz="1900">
                <a:solidFill>
                  <a:srgbClr val="FFFFFF"/>
                </a:solidFill>
              </a:defRPr>
            </a:lvl8pPr>
            <a:lvl9pPr indent="-3492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■"/>
              <a:defRPr sz="1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 3">
  <p:cSld name="Bố cục tùy chỉnh 3">
    <p:bg>
      <p:bgPr>
        <a:solidFill>
          <a:srgbClr val="FFFFFF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49695" y="410433"/>
            <a:ext cx="4504500" cy="189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aramond"/>
              <a:buNone/>
              <a:defRPr sz="4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55138" y="2410833"/>
            <a:ext cx="4504500" cy="3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1pPr>
            <a:lvl2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2pPr>
            <a:lvl3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3pPr>
            <a:lvl4pPr indent="-3302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4pPr>
            <a:lvl5pPr indent="-3302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5pPr>
            <a:lvl6pPr indent="-3302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6pPr>
            <a:lvl7pPr indent="-3302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7pPr>
            <a:lvl8pPr indent="-3302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8pPr>
            <a:lvl9pPr indent="-3302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 13">
  <p:cSld name="Bố cục tùy chỉnh 13">
    <p:bg>
      <p:bgPr>
        <a:solidFill>
          <a:srgbClr val="FFFFFF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06400" y="946667"/>
            <a:ext cx="2786400" cy="10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1" sz="24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" name="Google Shape;39;p8"/>
          <p:cNvSpPr txBox="1"/>
          <p:nvPr>
            <p:ph idx="1" type="body"/>
          </p:nvPr>
        </p:nvSpPr>
        <p:spPr>
          <a:xfrm>
            <a:off x="406400" y="2072200"/>
            <a:ext cx="2786400" cy="44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925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900"/>
              <a:buChar char="•"/>
              <a:defRPr sz="1900">
                <a:solidFill>
                  <a:schemeClr val="dk2"/>
                </a:solidFill>
              </a:defRPr>
            </a:lvl1pPr>
            <a:lvl2pPr indent="-330200" lvl="1" marL="914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2pPr>
            <a:lvl3pPr indent="-330200" lvl="2" marL="1371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3pPr>
            <a:lvl4pPr indent="-330200" lvl="3" marL="18288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4pPr>
            <a:lvl5pPr indent="-330200" lvl="4" marL="22860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5pPr>
            <a:lvl6pPr indent="-330200" lvl="5" marL="2743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6pPr>
            <a:lvl7pPr indent="-330200" lvl="6" marL="3200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7pPr>
            <a:lvl8pPr indent="-330200" lvl="7" marL="3657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8pPr>
            <a:lvl9pPr indent="-330200" lvl="8" marL="41148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 12">
  <p:cSld name="Bố cục tùy chỉnh 1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415600" y="1538533"/>
            <a:ext cx="3540000" cy="11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1" sz="3200">
                <a:solidFill>
                  <a:srgbClr val="0000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sz="3200">
                <a:solidFill>
                  <a:srgbClr val="000000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sz="3200">
                <a:solidFill>
                  <a:srgbClr val="000000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sz="3200">
                <a:solidFill>
                  <a:srgbClr val="000000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sz="3200">
                <a:solidFill>
                  <a:srgbClr val="000000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sz="3200">
                <a:solidFill>
                  <a:srgbClr val="000000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sz="3200">
                <a:solidFill>
                  <a:srgbClr val="000000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sz="3200">
                <a:solidFill>
                  <a:srgbClr val="000000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1" sz="3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body"/>
          </p:nvPr>
        </p:nvSpPr>
        <p:spPr>
          <a:xfrm>
            <a:off x="415600" y="2696067"/>
            <a:ext cx="3540000" cy="39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1115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434343"/>
              </a:buClr>
              <a:buSzPts val="1300"/>
              <a:buChar char="•"/>
              <a:defRPr sz="1300">
                <a:solidFill>
                  <a:srgbClr val="434343"/>
                </a:solidFill>
              </a:defRPr>
            </a:lvl1pPr>
            <a:lvl2pPr indent="-311150" lvl="1" marL="914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300"/>
              <a:buChar char="•"/>
              <a:defRPr sz="1300">
                <a:solidFill>
                  <a:srgbClr val="434343"/>
                </a:solidFill>
              </a:defRPr>
            </a:lvl2pPr>
            <a:lvl3pPr indent="-311150" lvl="2" marL="1371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300"/>
              <a:buChar char="•"/>
              <a:defRPr sz="1300">
                <a:solidFill>
                  <a:srgbClr val="434343"/>
                </a:solidFill>
              </a:defRPr>
            </a:lvl3pPr>
            <a:lvl4pPr indent="-311150" lvl="3" marL="18288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300"/>
              <a:buChar char="•"/>
              <a:defRPr sz="1300">
                <a:solidFill>
                  <a:srgbClr val="434343"/>
                </a:solidFill>
              </a:defRPr>
            </a:lvl4pPr>
            <a:lvl5pPr indent="-311150" lvl="4" marL="22860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300"/>
              <a:buChar char="•"/>
              <a:defRPr sz="1300">
                <a:solidFill>
                  <a:srgbClr val="434343"/>
                </a:solidFill>
              </a:defRPr>
            </a:lvl5pPr>
            <a:lvl6pPr indent="-311150" lvl="5" marL="2743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300"/>
              <a:buChar char="•"/>
              <a:defRPr sz="1300">
                <a:solidFill>
                  <a:srgbClr val="434343"/>
                </a:solidFill>
              </a:defRPr>
            </a:lvl6pPr>
            <a:lvl7pPr indent="-311150" lvl="6" marL="3200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300"/>
              <a:buChar char="•"/>
              <a:defRPr sz="1300">
                <a:solidFill>
                  <a:srgbClr val="434343"/>
                </a:solidFill>
              </a:defRPr>
            </a:lvl7pPr>
            <a:lvl8pPr indent="-311150" lvl="7" marL="3657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300"/>
              <a:buChar char="•"/>
              <a:defRPr sz="1300">
                <a:solidFill>
                  <a:srgbClr val="434343"/>
                </a:solidFill>
              </a:defRPr>
            </a:lvl8pPr>
            <a:lvl9pPr indent="-311150" lvl="8" marL="41148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300"/>
              <a:buChar char="•"/>
              <a:defRPr sz="13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61616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61616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61616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61616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61616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61616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61616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61616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61616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ố cục tùy chỉnh 8">
  <p:cSld name="Bố cục tùy chỉnh 8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title"/>
          </p:nvPr>
        </p:nvSpPr>
        <p:spPr>
          <a:xfrm>
            <a:off x="310504" y="293300"/>
            <a:ext cx="3115200" cy="12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1" sz="2800">
                <a:solidFill>
                  <a:srgbClr val="0000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1" sz="2800">
                <a:solidFill>
                  <a:srgbClr val="000000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1" sz="2800">
                <a:solidFill>
                  <a:srgbClr val="000000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1" sz="2800">
                <a:solidFill>
                  <a:srgbClr val="000000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1" sz="2800">
                <a:solidFill>
                  <a:srgbClr val="000000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1" sz="2800">
                <a:solidFill>
                  <a:srgbClr val="000000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1" sz="2800">
                <a:solidFill>
                  <a:srgbClr val="000000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1" sz="2800">
                <a:solidFill>
                  <a:srgbClr val="000000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b="1" sz="2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0500" y="1720333"/>
            <a:ext cx="3115200" cy="46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>
            <a:lvl1pPr indent="-34925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•"/>
              <a:defRPr sz="1900">
                <a:solidFill>
                  <a:srgbClr val="000000"/>
                </a:solidFill>
              </a:defRPr>
            </a:lvl1pPr>
            <a:lvl2pPr indent="-330200" lvl="1" marL="914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  <a:defRPr sz="1600">
                <a:solidFill>
                  <a:srgbClr val="000000"/>
                </a:solidFill>
              </a:defRPr>
            </a:lvl2pPr>
            <a:lvl3pPr indent="-330200" lvl="2" marL="1371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  <a:defRPr sz="1600">
                <a:solidFill>
                  <a:srgbClr val="000000"/>
                </a:solidFill>
              </a:defRPr>
            </a:lvl3pPr>
            <a:lvl4pPr indent="-330200" lvl="3" marL="18288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  <a:defRPr sz="1600">
                <a:solidFill>
                  <a:srgbClr val="000000"/>
                </a:solidFill>
              </a:defRPr>
            </a:lvl4pPr>
            <a:lvl5pPr indent="-330200" lvl="4" marL="22860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  <a:defRPr sz="1600">
                <a:solidFill>
                  <a:srgbClr val="000000"/>
                </a:solidFill>
              </a:defRPr>
            </a:lvl5pPr>
            <a:lvl6pPr indent="-330200" lvl="5" marL="2743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  <a:defRPr sz="1600">
                <a:solidFill>
                  <a:srgbClr val="000000"/>
                </a:solidFill>
              </a:defRPr>
            </a:lvl6pPr>
            <a:lvl7pPr indent="-330200" lvl="6" marL="3200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  <a:defRPr sz="1600">
                <a:solidFill>
                  <a:srgbClr val="000000"/>
                </a:solidFill>
              </a:defRPr>
            </a:lvl7pPr>
            <a:lvl8pPr indent="-330200" lvl="7" marL="3657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  <a:defRPr sz="1600">
                <a:solidFill>
                  <a:srgbClr val="000000"/>
                </a:solidFill>
              </a:defRPr>
            </a:lvl8pPr>
            <a:lvl9pPr indent="-330200" lvl="8" marL="41148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1600"/>
              <a:buChar char="•"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aramond"/>
              <a:buNone/>
              <a:defRPr b="0" i="0" sz="1300" u="none" cap="none" strike="noStrike">
                <a:solidFill>
                  <a:srgbClr val="FFFFF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/>
          <p:nvPr/>
        </p:nvSpPr>
        <p:spPr>
          <a:xfrm>
            <a:off x="305" y="0"/>
            <a:ext cx="12191696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27" name="Google Shape;127;p23"/>
          <p:cNvSpPr txBox="1"/>
          <p:nvPr>
            <p:ph type="ctrTitle"/>
          </p:nvPr>
        </p:nvSpPr>
        <p:spPr>
          <a:xfrm>
            <a:off x="5571259" y="962025"/>
            <a:ext cx="6142903" cy="259238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780"/>
              <a:buFont typeface="Meiryo"/>
              <a:buNone/>
            </a:pPr>
            <a:r>
              <a:t/>
            </a:r>
            <a:endParaRPr sz="3780"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780"/>
              <a:buFont typeface="Meiryo"/>
              <a:buNone/>
            </a:pPr>
            <a:r>
              <a:rPr lang="vi-VN" sz="3780"/>
              <a:t>Real Estate Website Management</a:t>
            </a:r>
            <a:endParaRPr/>
          </a:p>
        </p:txBody>
      </p:sp>
      <p:sp>
        <p:nvSpPr>
          <p:cNvPr id="128" name="Google Shape;128;p23"/>
          <p:cNvSpPr txBox="1"/>
          <p:nvPr>
            <p:ph idx="1" type="subTitle"/>
          </p:nvPr>
        </p:nvSpPr>
        <p:spPr>
          <a:xfrm>
            <a:off x="5614716" y="3554413"/>
            <a:ext cx="5617794" cy="11509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325"/>
              <a:buNone/>
            </a:pPr>
            <a:r>
              <a:rPr lang="vi-VN" sz="2325">
                <a:latin typeface="Times New Roman"/>
                <a:ea typeface="Times New Roman"/>
                <a:cs typeface="Times New Roman"/>
                <a:sym typeface="Times New Roman"/>
              </a:rPr>
              <a:t>SE1414-Group 3</a:t>
            </a:r>
            <a:endParaRPr sz="232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0000"/>
              </a:lnSpc>
              <a:spcBef>
                <a:spcPts val="930"/>
              </a:spcBef>
              <a:spcAft>
                <a:spcPts val="0"/>
              </a:spcAft>
              <a:buClr>
                <a:srgbClr val="262626"/>
              </a:buClr>
              <a:buSzPts val="2325"/>
              <a:buNone/>
            </a:pPr>
            <a:r>
              <a:rPr lang="vi-VN" sz="2325">
                <a:latin typeface="Times New Roman"/>
                <a:ea typeface="Times New Roman"/>
                <a:cs typeface="Times New Roman"/>
                <a:sym typeface="Times New Roman"/>
              </a:rPr>
              <a:t>Lecturer: Phạm Ngọc Hà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930"/>
              </a:spcBef>
              <a:spcAft>
                <a:spcPts val="0"/>
              </a:spcAft>
              <a:buClr>
                <a:srgbClr val="262626"/>
              </a:buClr>
              <a:buSzPts val="1860"/>
              <a:buNone/>
            </a:pPr>
            <a:r>
              <a:t/>
            </a:r>
            <a:endParaRPr sz="1860"/>
          </a:p>
        </p:txBody>
      </p:sp>
      <p:sp>
        <p:nvSpPr>
          <p:cNvPr id="129" name="Google Shape;129;p23"/>
          <p:cNvSpPr/>
          <p:nvPr/>
        </p:nvSpPr>
        <p:spPr>
          <a:xfrm>
            <a:off x="30714" y="0"/>
            <a:ext cx="5205951" cy="6858000"/>
          </a:xfrm>
          <a:custGeom>
            <a:rect b="b" l="l" r="r" t="t"/>
            <a:pathLst>
              <a:path extrusionOk="0" h="6858000" w="5205951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aramond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30" name="Google Shape;130;p23"/>
          <p:cNvSpPr/>
          <p:nvPr/>
        </p:nvSpPr>
        <p:spPr>
          <a:xfrm>
            <a:off x="3084938" y="0"/>
            <a:ext cx="2529723" cy="6858000"/>
          </a:xfrm>
          <a:custGeom>
            <a:rect b="b" l="l" r="r" t="t"/>
            <a:pathLst>
              <a:path extrusionOk="0" h="6858000" w="2529723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b="1" l="26818" r="29700" t="0"/>
          <a:stretch/>
        </p:blipFill>
        <p:spPr>
          <a:xfrm>
            <a:off x="153" y="10"/>
            <a:ext cx="5033023" cy="6857990"/>
          </a:xfrm>
          <a:custGeom>
            <a:rect b="b" l="l" r="r" t="t"/>
            <a:pathLst>
              <a:path extrusionOk="0" h="6858000" w="4710787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2" name="Google Shape;132;p23"/>
          <p:cNvSpPr/>
          <p:nvPr/>
        </p:nvSpPr>
        <p:spPr>
          <a:xfrm>
            <a:off x="2925575" y="0"/>
            <a:ext cx="2486322" cy="6858000"/>
          </a:xfrm>
          <a:custGeom>
            <a:rect b="b" l="l" r="r" t="t"/>
            <a:pathLst>
              <a:path extrusionOk="0" h="6858000" w="2521425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iryo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type="title"/>
          </p:nvPr>
        </p:nvSpPr>
        <p:spPr>
          <a:xfrm>
            <a:off x="406400" y="611425"/>
            <a:ext cx="3917100" cy="117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</a:pPr>
            <a:r>
              <a:rPr lang="vi-VN" sz="2700"/>
              <a:t>Web application-3</a:t>
            </a:r>
            <a:endParaRPr sz="2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</a:pPr>
            <a:r>
              <a:t/>
            </a:r>
            <a:endParaRPr sz="2700"/>
          </a:p>
        </p:txBody>
      </p:sp>
      <p:sp>
        <p:nvSpPr>
          <p:cNvPr id="199" name="Google Shape;199;p32"/>
          <p:cNvSpPr txBox="1"/>
          <p:nvPr>
            <p:ph idx="1" type="body"/>
          </p:nvPr>
        </p:nvSpPr>
        <p:spPr>
          <a:xfrm>
            <a:off x="406400" y="1140250"/>
            <a:ext cx="4231200" cy="4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>
                <a:solidFill>
                  <a:srgbClr val="6AA84F"/>
                </a:solidFill>
              </a:rPr>
              <a:t>+Advantage:</a:t>
            </a:r>
            <a:endParaRPr sz="1800">
              <a:solidFill>
                <a:srgbClr val="6AA84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/>
              <a:t>-GUI friendly, support Vietnamese language.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/>
              <a:t>-Website staff will on the website 24/7.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/>
              <a:t>-App can be accessed anytime as long as the Internet connected.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>
                <a:solidFill>
                  <a:srgbClr val="CC0000"/>
                </a:solidFill>
              </a:rPr>
              <a:t>+Disadvantage:</a:t>
            </a:r>
            <a:endParaRPr sz="1800">
              <a:solidFill>
                <a:srgbClr val="CC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/>
              <a:t>-Only support remote access and via hotline,facebook.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800"/>
              <a:t>-Low security.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</a:pPr>
            <a:r>
              <a:t/>
            </a:r>
            <a:endParaRPr sz="600"/>
          </a:p>
        </p:txBody>
      </p:sp>
      <p:pic>
        <p:nvPicPr>
          <p:cNvPr id="200" name="Google Shape;20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4150" y="749625"/>
            <a:ext cx="6704276" cy="535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3"/>
          <p:cNvPicPr preferRelativeResize="0"/>
          <p:nvPr/>
        </p:nvPicPr>
        <p:blipFill rotWithShape="1">
          <a:blip r:embed="rId3">
            <a:alphaModFix/>
          </a:blip>
          <a:srcRect b="7791" l="0" r="0" t="7799"/>
          <a:stretch/>
        </p:blipFill>
        <p:spPr>
          <a:xfrm>
            <a:off x="0" y="0"/>
            <a:ext cx="12192000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3"/>
          <p:cNvSpPr/>
          <p:nvPr/>
        </p:nvSpPr>
        <p:spPr>
          <a:xfrm>
            <a:off x="457100" y="1765300"/>
            <a:ext cx="5080500" cy="4622700"/>
          </a:xfrm>
          <a:prstGeom prst="rect">
            <a:avLst/>
          </a:prstGeom>
          <a:solidFill>
            <a:srgbClr val="000000">
              <a:alpha val="80392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aramond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07" name="Google Shape;207;p33"/>
          <p:cNvSpPr txBox="1"/>
          <p:nvPr>
            <p:ph type="title"/>
          </p:nvPr>
        </p:nvSpPr>
        <p:spPr>
          <a:xfrm>
            <a:off x="678800" y="1919525"/>
            <a:ext cx="4637100" cy="23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rPr lang="vi-VN" sz="3600"/>
              <a:t>Business Opportunity</a:t>
            </a:r>
            <a:endParaRPr sz="3600"/>
          </a:p>
        </p:txBody>
      </p:sp>
      <p:sp>
        <p:nvSpPr>
          <p:cNvPr id="208" name="Google Shape;208;p33"/>
          <p:cNvSpPr txBox="1"/>
          <p:nvPr>
            <p:ph idx="1" type="body"/>
          </p:nvPr>
        </p:nvSpPr>
        <p:spPr>
          <a:xfrm>
            <a:off x="697775" y="3420722"/>
            <a:ext cx="4637100" cy="26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</a:pPr>
            <a:r>
              <a:t/>
            </a:r>
            <a:endParaRPr sz="1942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4"/>
          <p:cNvPicPr preferRelativeResize="0"/>
          <p:nvPr/>
        </p:nvPicPr>
        <p:blipFill rotWithShape="1">
          <a:blip r:embed="rId3">
            <a:alphaModFix/>
          </a:blip>
          <a:srcRect b="0" l="20183" r="20189" t="0"/>
          <a:stretch/>
        </p:blipFill>
        <p:spPr>
          <a:xfrm>
            <a:off x="4371199" y="0"/>
            <a:ext cx="782080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4"/>
          <p:cNvSpPr txBox="1"/>
          <p:nvPr>
            <p:ph type="title"/>
          </p:nvPr>
        </p:nvSpPr>
        <p:spPr>
          <a:xfrm>
            <a:off x="415600" y="1538533"/>
            <a:ext cx="3540000" cy="11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5" name="Google Shape;215;p34"/>
          <p:cNvSpPr txBox="1"/>
          <p:nvPr>
            <p:ph idx="1" type="body"/>
          </p:nvPr>
        </p:nvSpPr>
        <p:spPr>
          <a:xfrm>
            <a:off x="-154700" y="1421175"/>
            <a:ext cx="4110300" cy="55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300"/>
              <a:buNone/>
            </a:pPr>
            <a:r>
              <a:rPr lang="vi-VN" sz="1900"/>
              <a:t>- The easy-to-use interface can be suitable for many types of customers .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300"/>
              <a:buNone/>
            </a:pPr>
            <a:r>
              <a:rPr lang="vi-VN" sz="1900"/>
              <a:t>- Online working system., so staff always online 24/7.</a:t>
            </a:r>
            <a:endParaRPr sz="1900"/>
          </a:p>
          <a:p>
            <a:pPr indent="0" lvl="0" marL="457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300"/>
              <a:buNone/>
            </a:pPr>
            <a:r>
              <a:rPr lang="vi-VN" sz="1900"/>
              <a:t> - The system will always update information on real estate projects quickly and accurately. Smartphone application development.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5"/>
          <p:cNvPicPr preferRelativeResize="0"/>
          <p:nvPr/>
        </p:nvPicPr>
        <p:blipFill rotWithShape="1">
          <a:blip r:embed="rId3">
            <a:alphaModFix/>
          </a:blip>
          <a:srcRect b="7791" l="0" r="0" t="7799"/>
          <a:stretch/>
        </p:blipFill>
        <p:spPr>
          <a:xfrm>
            <a:off x="0" y="0"/>
            <a:ext cx="12192000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5"/>
          <p:cNvSpPr/>
          <p:nvPr/>
        </p:nvSpPr>
        <p:spPr>
          <a:xfrm>
            <a:off x="457100" y="1765300"/>
            <a:ext cx="5080500" cy="4622700"/>
          </a:xfrm>
          <a:prstGeom prst="rect">
            <a:avLst/>
          </a:prstGeom>
          <a:solidFill>
            <a:srgbClr val="000000">
              <a:alpha val="80392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aramond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22" name="Google Shape;222;p35"/>
          <p:cNvSpPr txBox="1"/>
          <p:nvPr>
            <p:ph type="title"/>
          </p:nvPr>
        </p:nvSpPr>
        <p:spPr>
          <a:xfrm>
            <a:off x="697675" y="1836925"/>
            <a:ext cx="4637100" cy="198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rPr lang="vi-VN" sz="3600"/>
              <a:t>Software Product Vision</a:t>
            </a:r>
            <a:endParaRPr sz="3600"/>
          </a:p>
        </p:txBody>
      </p:sp>
      <p:sp>
        <p:nvSpPr>
          <p:cNvPr id="223" name="Google Shape;223;p35"/>
          <p:cNvSpPr txBox="1"/>
          <p:nvPr>
            <p:ph idx="1" type="body"/>
          </p:nvPr>
        </p:nvSpPr>
        <p:spPr>
          <a:xfrm>
            <a:off x="697775" y="3420722"/>
            <a:ext cx="4637100" cy="26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</a:pPr>
            <a:r>
              <a:t/>
            </a:r>
            <a:endParaRPr sz="1942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6"/>
          <p:cNvPicPr preferRelativeResize="0"/>
          <p:nvPr/>
        </p:nvPicPr>
        <p:blipFill rotWithShape="1">
          <a:blip r:embed="rId3">
            <a:alphaModFix/>
          </a:blip>
          <a:srcRect b="6384" l="0" r="0" t="6377"/>
          <a:stretch/>
        </p:blipFill>
        <p:spPr>
          <a:xfrm>
            <a:off x="0" y="0"/>
            <a:ext cx="12192007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6"/>
          <p:cNvSpPr/>
          <p:nvPr/>
        </p:nvSpPr>
        <p:spPr>
          <a:xfrm>
            <a:off x="0" y="0"/>
            <a:ext cx="3748500" cy="68580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6"/>
          <p:cNvSpPr txBox="1"/>
          <p:nvPr>
            <p:ph type="title"/>
          </p:nvPr>
        </p:nvSpPr>
        <p:spPr>
          <a:xfrm>
            <a:off x="310504" y="293300"/>
            <a:ext cx="3115200" cy="122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1" name="Google Shape;231;p36"/>
          <p:cNvSpPr txBox="1"/>
          <p:nvPr>
            <p:ph idx="1" type="body"/>
          </p:nvPr>
        </p:nvSpPr>
        <p:spPr>
          <a:xfrm>
            <a:off x="310500" y="1720333"/>
            <a:ext cx="3115200" cy="46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900"/>
              <a:buNone/>
            </a:pPr>
            <a:r>
              <a:rPr lang="vi-VN"/>
              <a:t>-Targets are real estate sellers and buyers.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</a:pPr>
            <a:r>
              <a:rPr lang="vi-VN"/>
              <a:t>-Summarize detail of every available real estate projects and information of the sellers.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</a:pPr>
            <a:r>
              <a:rPr lang="vi-VN"/>
              <a:t>-Buyers can contact directly to the sellers.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7"/>
          <p:cNvPicPr preferRelativeResize="0"/>
          <p:nvPr/>
        </p:nvPicPr>
        <p:blipFill rotWithShape="1">
          <a:blip r:embed="rId3">
            <a:alphaModFix/>
          </a:blip>
          <a:srcRect b="7791" l="0" r="0" t="7799"/>
          <a:stretch/>
        </p:blipFill>
        <p:spPr>
          <a:xfrm>
            <a:off x="0" y="0"/>
            <a:ext cx="12192000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7"/>
          <p:cNvSpPr/>
          <p:nvPr/>
        </p:nvSpPr>
        <p:spPr>
          <a:xfrm>
            <a:off x="457100" y="1765300"/>
            <a:ext cx="5080500" cy="4622700"/>
          </a:xfrm>
          <a:prstGeom prst="rect">
            <a:avLst/>
          </a:prstGeom>
          <a:solidFill>
            <a:srgbClr val="000000">
              <a:alpha val="80392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aramond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38" name="Google Shape;238;p37"/>
          <p:cNvSpPr txBox="1"/>
          <p:nvPr>
            <p:ph type="title"/>
          </p:nvPr>
        </p:nvSpPr>
        <p:spPr>
          <a:xfrm>
            <a:off x="697675" y="2373925"/>
            <a:ext cx="4637100" cy="22727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rPr lang="vi-VN" sz="3600"/>
              <a:t>Project Scope and Vision</a:t>
            </a:r>
            <a:endParaRPr sz="3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t/>
            </a:r>
            <a:endParaRPr sz="3600"/>
          </a:p>
        </p:txBody>
      </p:sp>
      <p:sp>
        <p:nvSpPr>
          <p:cNvPr id="239" name="Google Shape;239;p37"/>
          <p:cNvSpPr txBox="1"/>
          <p:nvPr>
            <p:ph idx="1" type="body"/>
          </p:nvPr>
        </p:nvSpPr>
        <p:spPr>
          <a:xfrm>
            <a:off x="697675" y="3654950"/>
            <a:ext cx="4637100" cy="24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</a:pPr>
            <a:r>
              <a:t/>
            </a:r>
            <a:endParaRPr sz="1942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8"/>
          <p:cNvPicPr preferRelativeResize="0"/>
          <p:nvPr/>
        </p:nvPicPr>
        <p:blipFill rotWithShape="1">
          <a:blip r:embed="rId3">
            <a:alphaModFix/>
          </a:blip>
          <a:srcRect b="0" l="138" r="148" t="0"/>
          <a:stretch/>
        </p:blipFill>
        <p:spPr>
          <a:xfrm>
            <a:off x="8334333" y="428267"/>
            <a:ext cx="3430002" cy="1936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/>
          <p:cNvPicPr preferRelativeResize="0"/>
          <p:nvPr/>
        </p:nvPicPr>
        <p:blipFill rotWithShape="1">
          <a:blip r:embed="rId4">
            <a:alphaModFix/>
          </a:blip>
          <a:srcRect b="2696" l="0" r="0" t="2705"/>
          <a:stretch/>
        </p:blipFill>
        <p:spPr>
          <a:xfrm>
            <a:off x="8334333" y="2460933"/>
            <a:ext cx="3429997" cy="1936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8"/>
          <p:cNvPicPr preferRelativeResize="0"/>
          <p:nvPr/>
        </p:nvPicPr>
        <p:blipFill rotWithShape="1">
          <a:blip r:embed="rId5">
            <a:alphaModFix/>
          </a:blip>
          <a:srcRect b="39" l="0" r="0" t="49"/>
          <a:stretch/>
        </p:blipFill>
        <p:spPr>
          <a:xfrm>
            <a:off x="8334334" y="4493600"/>
            <a:ext cx="3429999" cy="1936132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8"/>
          <p:cNvSpPr txBox="1"/>
          <p:nvPr>
            <p:ph type="title"/>
          </p:nvPr>
        </p:nvSpPr>
        <p:spPr>
          <a:xfrm>
            <a:off x="415600" y="410433"/>
            <a:ext cx="6372300" cy="189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48" name="Google Shape;248;p38"/>
          <p:cNvSpPr txBox="1"/>
          <p:nvPr>
            <p:ph idx="1" type="body"/>
          </p:nvPr>
        </p:nvSpPr>
        <p:spPr>
          <a:xfrm>
            <a:off x="985175" y="1484108"/>
            <a:ext cx="6372300" cy="3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2100"/>
              <a:buChar char="•"/>
            </a:pPr>
            <a:r>
              <a:rPr b="0" i="0" lang="vi-VN"/>
              <a:t>-Projects, supporting real estate in the Vietnamese market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Char char="•"/>
            </a:pPr>
            <a:r>
              <a:rPr b="0" i="0" lang="vi-VN"/>
              <a:t> Real estate is concentrated in big cities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Char char="•"/>
            </a:pPr>
            <a:r>
              <a:rPr b="0" i="0" lang="vi-VN"/>
              <a:t>This is a newly started project so there is many mistake.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9"/>
          <p:cNvSpPr txBox="1"/>
          <p:nvPr>
            <p:ph type="title"/>
          </p:nvPr>
        </p:nvSpPr>
        <p:spPr>
          <a:xfrm>
            <a:off x="349695" y="410433"/>
            <a:ext cx="4504500" cy="189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t/>
            </a:r>
            <a:endParaRPr/>
          </a:p>
        </p:txBody>
      </p:sp>
      <p:sp>
        <p:nvSpPr>
          <p:cNvPr id="254" name="Google Shape;254;p39"/>
          <p:cNvSpPr txBox="1"/>
          <p:nvPr>
            <p:ph idx="1" type="body"/>
          </p:nvPr>
        </p:nvSpPr>
        <p:spPr>
          <a:xfrm>
            <a:off x="355138" y="2410833"/>
            <a:ext cx="4504500" cy="3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1900"/>
              <a:buNone/>
            </a:pPr>
            <a:r>
              <a:t/>
            </a:r>
            <a:endParaRPr/>
          </a:p>
        </p:txBody>
      </p:sp>
      <p:pic>
        <p:nvPicPr>
          <p:cNvPr id="255" name="Google Shape;25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485000" y="739800"/>
            <a:ext cx="5141100" cy="5378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ABOUT US</a:t>
            </a:r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6596499" y="739800"/>
            <a:ext cx="5141100" cy="5378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vi-VN"/>
              <a:t>HE140233 Hà Văn Quang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vi-VN"/>
              <a:t>HE140271 Nguyễn Thành Long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vi-VN"/>
              <a:t>HE140298 Nguyễn Trọng Duy An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vi-VN"/>
              <a:t>HE140305 Hoàng Đức Trường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rPr lang="vi-VN"/>
              <a:t>HE140309 Hà Phẩm Cương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b="25" l="0" r="0" t="29"/>
          <a:stretch/>
        </p:blipFill>
        <p:spPr>
          <a:xfrm>
            <a:off x="0" y="0"/>
            <a:ext cx="12191998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/>
          <p:nvPr/>
        </p:nvSpPr>
        <p:spPr>
          <a:xfrm>
            <a:off x="3441500" y="774533"/>
            <a:ext cx="5308800" cy="5309100"/>
          </a:xfrm>
          <a:prstGeom prst="ellipse">
            <a:avLst/>
          </a:prstGeom>
          <a:solidFill>
            <a:srgbClr val="000000">
              <a:alpha val="80392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5"/>
          <p:cNvSpPr txBox="1"/>
          <p:nvPr>
            <p:ph type="title"/>
          </p:nvPr>
        </p:nvSpPr>
        <p:spPr>
          <a:xfrm>
            <a:off x="4069450" y="1375875"/>
            <a:ext cx="4052700" cy="2465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Calibri"/>
              <a:buNone/>
            </a:pPr>
            <a:r>
              <a:rPr lang="vi-VN"/>
              <a:t>Project Overview</a:t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4069533" y="3368429"/>
            <a:ext cx="4052700" cy="17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480"/>
              </a:spcBef>
              <a:spcAft>
                <a:spcPts val="2100"/>
              </a:spcAft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 rotWithShape="1">
          <a:blip r:embed="rId3">
            <a:alphaModFix/>
          </a:blip>
          <a:srcRect b="7791" l="0" r="0" t="7799"/>
          <a:stretch/>
        </p:blipFill>
        <p:spPr>
          <a:xfrm>
            <a:off x="0" y="0"/>
            <a:ext cx="12192000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/>
          <p:nvPr/>
        </p:nvSpPr>
        <p:spPr>
          <a:xfrm>
            <a:off x="457100" y="1765300"/>
            <a:ext cx="5080500" cy="46227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aramond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53" name="Google Shape;153;p26"/>
          <p:cNvSpPr txBox="1"/>
          <p:nvPr>
            <p:ph type="title"/>
          </p:nvPr>
        </p:nvSpPr>
        <p:spPr>
          <a:xfrm>
            <a:off x="697675" y="1836925"/>
            <a:ext cx="4637100" cy="150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rPr lang="vi-VN" sz="3600"/>
              <a:t>Product background</a:t>
            </a:r>
            <a:endParaRPr sz="3600"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697775" y="3420722"/>
            <a:ext cx="4637100" cy="26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vi-VN" sz="1942"/>
              <a:t>-2021 is a great year for estate market.</a:t>
            </a:r>
            <a:endParaRPr sz="1942"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100"/>
              <a:buNone/>
            </a:pPr>
            <a:r>
              <a:rPr lang="vi-VN" sz="1942"/>
              <a:t>-This project can help estate businesses to reach customer anytime, anywhere.</a:t>
            </a:r>
            <a:endParaRPr sz="1942"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</a:pPr>
            <a:r>
              <a:rPr lang="vi-VN" sz="1942"/>
              <a:t>-You can have real estate transaction easily..</a:t>
            </a:r>
            <a:endParaRPr sz="1942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7"/>
          <p:cNvPicPr preferRelativeResize="0"/>
          <p:nvPr/>
        </p:nvPicPr>
        <p:blipFill rotWithShape="1">
          <a:blip r:embed="rId3">
            <a:alphaModFix/>
          </a:blip>
          <a:srcRect b="0" l="660" r="651" t="0"/>
          <a:stretch/>
        </p:blipFill>
        <p:spPr>
          <a:xfrm>
            <a:off x="0" y="0"/>
            <a:ext cx="121919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/>
          <p:nvPr/>
        </p:nvSpPr>
        <p:spPr>
          <a:xfrm>
            <a:off x="457100" y="1765300"/>
            <a:ext cx="5080500" cy="46227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aramond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61" name="Google Shape;161;p27"/>
          <p:cNvSpPr txBox="1"/>
          <p:nvPr>
            <p:ph type="title"/>
          </p:nvPr>
        </p:nvSpPr>
        <p:spPr>
          <a:xfrm>
            <a:off x="697775" y="1438150"/>
            <a:ext cx="46371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rPr lang="vi-VN"/>
              <a:t>Existing System</a:t>
            </a:r>
            <a:endParaRPr/>
          </a:p>
        </p:txBody>
      </p:sp>
      <p:sp>
        <p:nvSpPr>
          <p:cNvPr id="162" name="Google Shape;162;p27"/>
          <p:cNvSpPr txBox="1"/>
          <p:nvPr>
            <p:ph idx="1" type="body"/>
          </p:nvPr>
        </p:nvSpPr>
        <p:spPr>
          <a:xfrm>
            <a:off x="697767" y="4027034"/>
            <a:ext cx="46371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vi-VN"/>
              <a:t>-Mobile Application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100"/>
              <a:buNone/>
            </a:pPr>
            <a:r>
              <a:rPr lang="vi-VN"/>
              <a:t>-Website Application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8"/>
          <p:cNvPicPr preferRelativeResize="0"/>
          <p:nvPr/>
        </p:nvPicPr>
        <p:blipFill rotWithShape="1">
          <a:blip r:embed="rId3">
            <a:alphaModFix/>
          </a:blip>
          <a:srcRect b="219" l="0" r="0" t="217"/>
          <a:stretch/>
        </p:blipFill>
        <p:spPr>
          <a:xfrm>
            <a:off x="8604529" y="830423"/>
            <a:ext cx="2691735" cy="52719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8"/>
          <p:cNvPicPr preferRelativeResize="0"/>
          <p:nvPr/>
        </p:nvPicPr>
        <p:blipFill rotWithShape="1">
          <a:blip r:embed="rId4">
            <a:alphaModFix/>
          </a:blip>
          <a:srcRect b="884" l="0" r="0" t="893"/>
          <a:stretch/>
        </p:blipFill>
        <p:spPr>
          <a:xfrm>
            <a:off x="5575189" y="830424"/>
            <a:ext cx="2691734" cy="527190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8"/>
          <p:cNvSpPr txBox="1"/>
          <p:nvPr>
            <p:ph type="title"/>
          </p:nvPr>
        </p:nvSpPr>
        <p:spPr>
          <a:xfrm>
            <a:off x="671803" y="755667"/>
            <a:ext cx="4182391" cy="138104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rPr lang="vi-VN" sz="3600"/>
              <a:t>Mobile application-1</a:t>
            </a:r>
            <a:endParaRPr sz="3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t/>
            </a:r>
            <a:endParaRPr sz="3600"/>
          </a:p>
        </p:txBody>
      </p:sp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802432" y="2410833"/>
            <a:ext cx="4057205" cy="3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vi-VN"/>
              <a:t>- Can be downloaded on Google Play and Apps Store.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</a:pPr>
            <a:r>
              <a:rPr lang="vi-VN"/>
              <a:t>-On seller side: Upload their apartment right on apps.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</a:pPr>
            <a:r>
              <a:rPr lang="vi-VN"/>
              <a:t>-On buyer side: Search, view information of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</a:pPr>
            <a:r>
              <a:rPr lang="vi-VN"/>
              <a:t>the apartment they want to buy.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-297450" y="-69025"/>
            <a:ext cx="44229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3200"/>
              <a:t>Mobile application-2</a:t>
            </a:r>
            <a:endParaRPr sz="2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</a:pPr>
            <a:r>
              <a:t/>
            </a:r>
            <a:endParaRPr sz="2700"/>
          </a:p>
        </p:txBody>
      </p:sp>
      <p:sp>
        <p:nvSpPr>
          <p:cNvPr id="176" name="Google Shape;176;p29"/>
          <p:cNvSpPr txBox="1"/>
          <p:nvPr>
            <p:ph idx="1" type="body"/>
          </p:nvPr>
        </p:nvSpPr>
        <p:spPr>
          <a:xfrm>
            <a:off x="505550" y="1447838"/>
            <a:ext cx="4098900" cy="42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rgbClr val="6AA84F"/>
                </a:solidFill>
              </a:rPr>
              <a:t>+Advantage:</a:t>
            </a:r>
            <a:endParaRPr>
              <a:solidFill>
                <a:srgbClr val="6AA84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/>
              <a:t>-GUI friendly, support Vietnamese language.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/>
              <a:t>-Public on Google Play and App Store.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/>
              <a:t>-Easy to use.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>
                <a:solidFill>
                  <a:srgbClr val="CC0000"/>
                </a:solidFill>
              </a:rPr>
              <a:t>+Disadvantage:</a:t>
            </a:r>
            <a:endParaRPr>
              <a:solidFill>
                <a:srgbClr val="CC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/>
              <a:t>-Only support Vietnamese.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/>
              <a:t>-Need Internet to take notification.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</a:pPr>
            <a:r>
              <a:t/>
            </a:r>
            <a:endParaRPr/>
          </a:p>
        </p:txBody>
      </p:sp>
      <p:pic>
        <p:nvPicPr>
          <p:cNvPr id="177" name="Google Shape;17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8025" y="1028325"/>
            <a:ext cx="6781500" cy="508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718450" y="1256124"/>
            <a:ext cx="4141188" cy="9458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rPr lang="vi-VN"/>
              <a:t>Web application-1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aramond"/>
              <a:buNone/>
            </a:pPr>
            <a:r>
              <a:t/>
            </a:r>
            <a:endParaRPr/>
          </a:p>
        </p:txBody>
      </p:sp>
      <p:sp>
        <p:nvSpPr>
          <p:cNvPr id="183" name="Google Shape;183;p30"/>
          <p:cNvSpPr txBox="1"/>
          <p:nvPr>
            <p:ph idx="1" type="body"/>
          </p:nvPr>
        </p:nvSpPr>
        <p:spPr>
          <a:xfrm>
            <a:off x="718450" y="1852083"/>
            <a:ext cx="4141188" cy="358766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vi-VN"/>
              <a:t>-Published publicly on the Internet.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852"/>
              <a:buNone/>
            </a:pPr>
            <a:r>
              <a:rPr lang="vi-VN"/>
              <a:t>-Help real estate company to promote its businesses.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852"/>
              <a:buNone/>
            </a:pPr>
            <a:r>
              <a:rPr lang="vi-VN"/>
              <a:t>-Users can find a house easily.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852"/>
              <a:buNone/>
            </a:pPr>
            <a:r>
              <a:rPr lang="vi-VN"/>
              <a:t>-The server use MySQL for security and simple configuration.</a:t>
            </a:r>
            <a:endParaRPr/>
          </a:p>
        </p:txBody>
      </p:sp>
      <p:pic>
        <p:nvPicPr>
          <p:cNvPr id="184" name="Google Shape;18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59638" y="2062975"/>
            <a:ext cx="3305175" cy="410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71920" y="2043925"/>
            <a:ext cx="3124200" cy="412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61970" y="1366308"/>
            <a:ext cx="6534150" cy="4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406400" y="776701"/>
            <a:ext cx="3338700" cy="118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</a:pPr>
            <a:r>
              <a:rPr lang="vi-VN" sz="2700"/>
              <a:t>Web application-2</a:t>
            </a:r>
            <a:endParaRPr sz="2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</a:pPr>
            <a:r>
              <a:t/>
            </a:r>
            <a:endParaRPr sz="2700"/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406400" y="2072200"/>
            <a:ext cx="2786400" cy="44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09725" spcFirstLastPara="1" rIns="109725" wrap="square" tIns="109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SzPts val="1900"/>
              <a:buNone/>
            </a:pPr>
            <a:r>
              <a:rPr lang="vi-VN"/>
              <a:t>-Backend system is made based on Spring MVC.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</a:pPr>
            <a:r>
              <a:rPr lang="vi-VN"/>
              <a:t>-Frontend using MVC, HTML, CSS and JavaScript.</a:t>
            </a:r>
            <a:endParaRPr/>
          </a:p>
        </p:txBody>
      </p:sp>
      <p:pic>
        <p:nvPicPr>
          <p:cNvPr id="193" name="Google Shape;19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97600" y="457000"/>
            <a:ext cx="8694401" cy="5943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